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307" r:id="rId4"/>
    <p:sldId id="310" r:id="rId5"/>
    <p:sldId id="311" r:id="rId6"/>
    <p:sldId id="301" r:id="rId7"/>
    <p:sldId id="309" r:id="rId8"/>
    <p:sldId id="304" r:id="rId9"/>
    <p:sldId id="305" r:id="rId10"/>
    <p:sldId id="313" r:id="rId11"/>
    <p:sldId id="315" r:id="rId12"/>
    <p:sldId id="320" r:id="rId13"/>
    <p:sldId id="319" r:id="rId14"/>
    <p:sldId id="321" r:id="rId15"/>
    <p:sldId id="324" r:id="rId16"/>
    <p:sldId id="317" r:id="rId17"/>
    <p:sldId id="325" r:id="rId18"/>
    <p:sldId id="322" r:id="rId19"/>
    <p:sldId id="316" r:id="rId20"/>
    <p:sldId id="323" r:id="rId21"/>
    <p:sldId id="314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7EE10C-583F-4870-1996-8DD06AACF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0406D20-71C9-FADF-EEC9-FE12E5F55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769C4E1-0997-4C34-13A0-B49B89AC9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BCDF-2CBA-48C0-80B3-CBF0C8A31CCB}" type="datetimeFigureOut">
              <a:rPr lang="nl-NL" smtClean="0"/>
              <a:t>20-7-2022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3A5D892-925C-396A-2F6B-EBBFFF3FB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805D059-391F-763C-8B5E-C765C466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93C4-F4C2-46C3-AD88-05990E0406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334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B1511-864C-18D0-1770-E3247CD67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CCF01AE-DFEE-44FA-D6F0-99F35802C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626ED0-8E71-33C5-8BA7-DE5C2525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BCDF-2CBA-48C0-80B3-CBF0C8A31CCB}" type="datetimeFigureOut">
              <a:rPr lang="nl-NL" smtClean="0"/>
              <a:t>20-7-2022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A25C89F-B093-205E-B23D-23DC6D42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59FBF82-4073-6EA2-67E4-437D65B5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93C4-F4C2-46C3-AD88-05990E0406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4382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A4C2546-97B6-6C1A-A92B-CAE70D17FB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16F71D-A43D-C0D5-06EA-05EEC2ADB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55AE67-82FA-F86E-BDB3-4309BE9E2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BCDF-2CBA-48C0-80B3-CBF0C8A31CCB}" type="datetimeFigureOut">
              <a:rPr lang="nl-NL" smtClean="0"/>
              <a:t>20-7-2022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E29F6CC-F169-B261-2A9B-787A811E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07F0CB3-F053-29F0-5BAF-DA50C8AFB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93C4-F4C2-46C3-AD88-05990E0406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649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1199CE-B959-CA08-4BAA-BC153542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22F299-BF7C-7F7B-3E20-353336934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F01D830-E6C3-8DFE-052A-298017BE9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BCDF-2CBA-48C0-80B3-CBF0C8A31CCB}" type="datetimeFigureOut">
              <a:rPr lang="nl-NL" smtClean="0"/>
              <a:t>20-7-2022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1BDB4F4-84A3-AB53-DDAC-03F2B3761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5AE0F9-C042-E902-D356-003AED2B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93C4-F4C2-46C3-AD88-05990E0406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232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C7F69-8ACE-464C-4F04-542969414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78C751E-BAA1-A457-D86B-AA719ED3B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8FB3DE5-A8DC-0990-4C64-30F810A9B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BCDF-2CBA-48C0-80B3-CBF0C8A31CCB}" type="datetimeFigureOut">
              <a:rPr lang="nl-NL" smtClean="0"/>
              <a:t>20-7-2022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FEB3A2-AB76-78D5-3E8F-7F6D2FBCA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5108493-5C91-B7AC-58F3-2A3D9A5BD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93C4-F4C2-46C3-AD88-05990E0406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703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D1AF48-3922-C400-A221-B9A462C1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C712D9-F922-292D-C53F-83190242E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129AE30-661C-4B62-CE91-83B114490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3CAD566-F721-8F43-B2A8-509EF2057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BCDF-2CBA-48C0-80B3-CBF0C8A31CCB}" type="datetimeFigureOut">
              <a:rPr lang="nl-NL" smtClean="0"/>
              <a:t>20-7-2022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EB99EB2-AA64-13CF-D10B-64789C833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A0BF15-8CB5-BEB2-5D46-4D2991F9B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93C4-F4C2-46C3-AD88-05990E0406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621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E534F-55F9-73AE-C814-3A8179405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EC5DD6-23F7-3367-16E4-D71E1BC4F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F1802CD-F8B9-13A9-13CF-5E8C0AF65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C06DA8C-08EB-4BE7-D3E1-1746BA71BF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2F51069-DB8C-CB51-B06F-031A2A9766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E3328F5-BACD-7B32-37A9-77B222B66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BCDF-2CBA-48C0-80B3-CBF0C8A31CCB}" type="datetimeFigureOut">
              <a:rPr lang="nl-NL" smtClean="0"/>
              <a:t>20-7-2022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7F123694-F30C-BDE7-B601-25FFA31A6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A481B31-DCDC-FAAD-0AFF-6BAB8438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93C4-F4C2-46C3-AD88-05990E0406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8293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69E25-09D7-4AFF-4DFA-C84E11F6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2FF6B83-4EFD-AFD6-34DB-7EB5FFA29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BCDF-2CBA-48C0-80B3-CBF0C8A31CCB}" type="datetimeFigureOut">
              <a:rPr lang="nl-NL" smtClean="0"/>
              <a:t>20-7-2022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B51687A-FCD9-B86E-4E5F-098A94082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D82F028-ADAA-E292-ED3F-4913476B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93C4-F4C2-46C3-AD88-05990E0406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5237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BE41E73-0BF5-599F-DCE3-4CA563AC6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BCDF-2CBA-48C0-80B3-CBF0C8A31CCB}" type="datetimeFigureOut">
              <a:rPr lang="nl-NL" smtClean="0"/>
              <a:t>20-7-2022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84C4A02-9E59-83BC-2766-EF230060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5D0F05-67D7-8830-8CAB-C92E73B5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93C4-F4C2-46C3-AD88-05990E0406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617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3CA22D-030E-81A4-5E9F-7E8482F7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69BACB-95EE-DCE7-1089-F117329CD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C61AEA8-AE4E-11F6-AA62-19E6ADED5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052C89D-B10F-0D87-1FD8-3DB7A4CE9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BCDF-2CBA-48C0-80B3-CBF0C8A31CCB}" type="datetimeFigureOut">
              <a:rPr lang="nl-NL" smtClean="0"/>
              <a:t>20-7-2022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56943DF-6926-C8A0-0D91-DCC29F83A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C7DADF5-5B21-197C-14BF-8F46E07DF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93C4-F4C2-46C3-AD88-05990E0406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486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71145-9077-E9DE-F8B2-8C6FB322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748C9A4-00FD-6746-ADFE-61454D1DC3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2EF920B-C3CC-8FC2-7C54-D8375D21E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25C92FB-1A6E-002E-A9E2-E647E4C89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BCDF-2CBA-48C0-80B3-CBF0C8A31CCB}" type="datetimeFigureOut">
              <a:rPr lang="nl-NL" smtClean="0"/>
              <a:t>20-7-2022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0662D9E-81AF-B484-B718-92C7693F8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909AD98-1A3C-15BA-2985-21FC750DB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93C4-F4C2-46C3-AD88-05990E0406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7843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471C107-8C58-3532-DF05-B7E5E0E4D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199ACE6-44D5-64F6-388E-1E5D5AD50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32C41A-4361-5026-B117-2DA2810FEA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2BCDF-2CBA-48C0-80B3-CBF0C8A31CCB}" type="datetimeFigureOut">
              <a:rPr lang="nl-NL" smtClean="0"/>
              <a:t>20-7-2022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8D62BE-5EAB-4A30-3B04-930B37579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F906E92-6C73-990B-C017-9A10E358E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A93C4-F4C2-46C3-AD88-05990E0406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655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5F0A8-7051-D592-17DB-BBA69AFF74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grain</a:t>
            </a:r>
            <a:r>
              <a:rPr lang="nl-NL" dirty="0"/>
              <a:t> of </a:t>
            </a:r>
            <a:r>
              <a:rPr lang="nl-NL" dirty="0" err="1"/>
              <a:t>salt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8F51A82-651C-10B4-9F17-1D3F58130D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 Janzing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5455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535150E-F9A7-8F59-5619-752701F90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83" y="1143406"/>
            <a:ext cx="9821034" cy="457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56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03F2B202-52A7-4F64-BFF2-33B3BC184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44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scherm, elektronica, schermafbeelding&#10;&#10;Automatisch gegenereerde beschrijving">
            <a:extLst>
              <a:ext uri="{FF2B5EF4-FFF2-40B4-BE49-F238E27FC236}">
                <a16:creationId xmlns:a16="http://schemas.microsoft.com/office/drawing/2014/main" id="{393FFD85-A02A-5907-E049-9AF96B444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8" y="0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68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scherm, elektronica, schermafbeelding&#10;&#10;Automatisch gegenereerde beschrijving">
            <a:extLst>
              <a:ext uri="{FF2B5EF4-FFF2-40B4-BE49-F238E27FC236}">
                <a16:creationId xmlns:a16="http://schemas.microsoft.com/office/drawing/2014/main" id="{D74F3FA9-3C94-BF7D-C247-50D954BFE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8" y="0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5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BA6130F-06E7-63E4-CAD8-6B9A9673F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8" y="0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77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71C4275-D926-00EA-24EB-D252808B7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13" y="674914"/>
            <a:ext cx="9900373" cy="550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7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aart&#10;&#10;Automatisch gegenereerde beschrijving">
            <a:extLst>
              <a:ext uri="{FF2B5EF4-FFF2-40B4-BE49-F238E27FC236}">
                <a16:creationId xmlns:a16="http://schemas.microsoft.com/office/drawing/2014/main" id="{08964DB8-B14C-67A1-C188-CE8B3BAD1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83" y="997237"/>
            <a:ext cx="12390120" cy="44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60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619BCBB2-C7FA-2BDE-4018-65479DBE7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4" y="0"/>
            <a:ext cx="8811985" cy="7217227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0BA69666-EE76-32FB-426E-1A5D91983025}"/>
              </a:ext>
            </a:extLst>
          </p:cNvPr>
          <p:cNvSpPr txBox="1"/>
          <p:nvPr/>
        </p:nvSpPr>
        <p:spPr>
          <a:xfrm rot="16200000">
            <a:off x="1970315" y="1937657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Latitude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BD04820-91CF-F17D-623E-85DB241F5503}"/>
              </a:ext>
            </a:extLst>
          </p:cNvPr>
          <p:cNvSpPr txBox="1"/>
          <p:nvPr/>
        </p:nvSpPr>
        <p:spPr>
          <a:xfrm rot="16200000">
            <a:off x="2154981" y="475180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Latitude</a:t>
            </a:r>
          </a:p>
        </p:txBody>
      </p:sp>
    </p:spTree>
    <p:extLst>
      <p:ext uri="{BB962C8B-B14F-4D97-AF65-F5344CB8AC3E}">
        <p14:creationId xmlns:p14="http://schemas.microsoft.com/office/powerpoint/2010/main" val="1582890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84B7C45-5ECB-1F12-C696-259282CE6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74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3BEFD856-0AF4-BFFD-7F71-3AB02D570991}"/>
              </a:ext>
            </a:extLst>
          </p:cNvPr>
          <p:cNvSpPr txBox="1"/>
          <p:nvPr/>
        </p:nvSpPr>
        <p:spPr>
          <a:xfrm>
            <a:off x="3575954" y="6161313"/>
            <a:ext cx="5851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Change </a:t>
            </a:r>
            <a:r>
              <a:rPr lang="nl-NL" sz="2400" b="1" dirty="0" err="1"/>
              <a:t>clearly</a:t>
            </a:r>
            <a:r>
              <a:rPr lang="nl-NL" sz="2400" b="1" dirty="0"/>
              <a:t> has a </a:t>
            </a:r>
            <a:r>
              <a:rPr lang="nl-NL" sz="2400" b="1" dirty="0" err="1"/>
              <a:t>baroclinic</a:t>
            </a:r>
            <a:r>
              <a:rPr lang="nl-NL" sz="2400" b="1" dirty="0"/>
              <a:t> component.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4175AE7-1A4D-AED4-7040-5B5A946FB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185" y="713014"/>
            <a:ext cx="10346612" cy="543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25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213B3FD9-2642-22F9-5725-88E66EF390C1}"/>
              </a:ext>
            </a:extLst>
          </p:cNvPr>
          <p:cNvSpPr txBox="1">
            <a:spLocks/>
          </p:cNvSpPr>
          <p:nvPr/>
        </p:nvSpPr>
        <p:spPr>
          <a:xfrm>
            <a:off x="292403" y="564695"/>
            <a:ext cx="10745711" cy="5241046"/>
          </a:xfrm>
          <a:prstGeom prst="rect">
            <a:avLst/>
          </a:prstGeom>
        </p:spPr>
        <p:txBody>
          <a:bodyPr/>
          <a:lstStyle>
            <a:lvl1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9757" indent="-269919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Buoyancy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forcing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coastal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processes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could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play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 </a:t>
            </a: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role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…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794ECAB-F6B3-69D5-A185-4E7F33CE8777}"/>
              </a:ext>
            </a:extLst>
          </p:cNvPr>
          <p:cNvSpPr txBox="1">
            <a:spLocks/>
          </p:cNvSpPr>
          <p:nvPr/>
        </p:nvSpPr>
        <p:spPr>
          <a:xfrm>
            <a:off x="292403" y="93490"/>
            <a:ext cx="7557707" cy="1253617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spcBef>
                <a:spcPct val="0"/>
              </a:spcBef>
              <a:buNone/>
              <a:defRPr sz="2099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r>
              <a:rPr lang="nl-NL" sz="2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forcing</a:t>
            </a:r>
            <a:endParaRPr lang="nl-NL" sz="23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0F2C1B7-46E3-6125-717F-8D73EFC98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"/>
          <a:stretch/>
        </p:blipFill>
        <p:spPr bwMode="auto">
          <a:xfrm>
            <a:off x="1831258" y="1052259"/>
            <a:ext cx="8529483" cy="571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210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B4455DC-DD91-4C93-7888-9DE97CE7E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28" y="489857"/>
            <a:ext cx="11241343" cy="58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46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8DF5FE-B0E2-AD2B-8A23-901E5D0F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8966C3-D7BE-070C-0D54-C4EF40E8B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nl-NL" b="1" dirty="0"/>
              <a:t>Surface </a:t>
            </a:r>
            <a:r>
              <a:rPr lang="nl-NL" b="1" dirty="0" err="1"/>
              <a:t>Buoyancy</a:t>
            </a:r>
            <a:r>
              <a:rPr lang="nl-NL" b="1" dirty="0"/>
              <a:t> Flux at ice front</a:t>
            </a:r>
            <a:r>
              <a:rPr lang="nl-NL" dirty="0"/>
              <a:t> </a:t>
            </a:r>
            <a:r>
              <a:rPr lang="nl-NL" dirty="0" err="1"/>
              <a:t>seems</a:t>
            </a:r>
            <a:r>
              <a:rPr lang="nl-NL" dirty="0"/>
              <a:t> important.</a:t>
            </a:r>
          </a:p>
          <a:p>
            <a:r>
              <a:rPr lang="nl-NL" dirty="0"/>
              <a:t>It leads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(</a:t>
            </a:r>
            <a:r>
              <a:rPr lang="nl-NL" dirty="0" err="1"/>
              <a:t>although</a:t>
            </a:r>
            <a:r>
              <a:rPr lang="nl-NL" dirty="0"/>
              <a:t> </a:t>
            </a:r>
            <a:r>
              <a:rPr lang="nl-NL" dirty="0" err="1"/>
              <a:t>correlations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melt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heat </a:t>
            </a:r>
            <a:r>
              <a:rPr lang="nl-NL" dirty="0" err="1"/>
              <a:t>advection</a:t>
            </a:r>
            <a:r>
              <a:rPr lang="nl-NL" dirty="0"/>
              <a:t> are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melt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buoyancy</a:t>
            </a:r>
            <a:r>
              <a:rPr lang="nl-NL" dirty="0"/>
              <a:t>)</a:t>
            </a:r>
          </a:p>
          <a:p>
            <a:r>
              <a:rPr lang="nl-NL" dirty="0"/>
              <a:t>It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longer</a:t>
            </a:r>
            <a:r>
              <a:rPr lang="nl-NL" dirty="0"/>
              <a:t> running means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baroclinic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adjustment</a:t>
            </a:r>
            <a:r>
              <a:rPr lang="nl-NL" dirty="0">
                <a:sym typeface="Wingdings" panose="05000000000000000000" pitchFamily="2" charset="2"/>
              </a:rPr>
              <a:t>?</a:t>
            </a:r>
            <a:endParaRPr lang="nl-NL" dirty="0"/>
          </a:p>
          <a:p>
            <a:r>
              <a:rPr lang="nl-NL" dirty="0"/>
              <a:t>It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related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meridional</a:t>
            </a:r>
            <a:r>
              <a:rPr lang="nl-NL" dirty="0"/>
              <a:t> wind (</a:t>
            </a:r>
            <a:r>
              <a:rPr lang="nl-NL" dirty="0" err="1"/>
              <a:t>negative</a:t>
            </a:r>
            <a:r>
              <a:rPr lang="nl-NL" dirty="0"/>
              <a:t> </a:t>
            </a:r>
            <a:r>
              <a:rPr lang="nl-NL" dirty="0" err="1"/>
              <a:t>correlation</a:t>
            </a:r>
            <a:r>
              <a:rPr lang="nl-NL" dirty="0"/>
              <a:t>).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b="1" dirty="0" err="1"/>
              <a:t>Cumulative</a:t>
            </a:r>
            <a:r>
              <a:rPr lang="nl-NL" b="1" dirty="0"/>
              <a:t> </a:t>
            </a:r>
            <a:r>
              <a:rPr lang="nl-NL" b="1" dirty="0" err="1"/>
              <a:t>meridional</a:t>
            </a:r>
            <a:r>
              <a:rPr lang="nl-NL" b="1" dirty="0"/>
              <a:t> wind 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shelf</a:t>
            </a:r>
            <a:r>
              <a:rPr lang="nl-NL" dirty="0"/>
              <a:t> is important.</a:t>
            </a:r>
          </a:p>
          <a:p>
            <a:r>
              <a:rPr lang="nl-NL" dirty="0"/>
              <a:t>1940s: strong </a:t>
            </a:r>
            <a:r>
              <a:rPr lang="nl-NL" dirty="0" err="1"/>
              <a:t>temperature</a:t>
            </a:r>
            <a:r>
              <a:rPr lang="nl-NL" dirty="0"/>
              <a:t> response </a:t>
            </a:r>
            <a:r>
              <a:rPr lang="nl-NL" dirty="0" err="1"/>
              <a:t>from</a:t>
            </a:r>
            <a:r>
              <a:rPr lang="nl-NL" dirty="0"/>
              <a:t> ice </a:t>
            </a:r>
            <a:r>
              <a:rPr lang="nl-NL" dirty="0" err="1"/>
              <a:t>cores</a:t>
            </a:r>
            <a:r>
              <a:rPr lang="nl-NL" dirty="0" err="1">
                <a:sym typeface="Wingdings" panose="05000000000000000000" pitchFamily="2" charset="2"/>
              </a:rPr>
              <a:t>weakened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katabatic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winds</a:t>
            </a:r>
            <a:r>
              <a:rPr lang="nl-NL" dirty="0">
                <a:sym typeface="Wingdings" panose="05000000000000000000" pitchFamily="2" charset="2"/>
              </a:rPr>
              <a:t>?</a:t>
            </a:r>
          </a:p>
          <a:p>
            <a:endParaRPr lang="nl-NL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NL" b="1" dirty="0" err="1">
                <a:sym typeface="Wingdings" panose="05000000000000000000" pitchFamily="2" charset="2"/>
              </a:rPr>
              <a:t>Salinity</a:t>
            </a:r>
            <a:r>
              <a:rPr lang="nl-NL" b="1" dirty="0">
                <a:sym typeface="Wingdings" panose="05000000000000000000" pitchFamily="2" charset="2"/>
              </a:rPr>
              <a:t> on </a:t>
            </a:r>
            <a:r>
              <a:rPr lang="nl-NL" b="1" dirty="0" err="1">
                <a:sym typeface="Wingdings" panose="05000000000000000000" pitchFamily="2" charset="2"/>
              </a:rPr>
              <a:t>the</a:t>
            </a:r>
            <a:r>
              <a:rPr lang="nl-NL" b="1" dirty="0">
                <a:sym typeface="Wingdings" panose="05000000000000000000" pitchFamily="2" charset="2"/>
              </a:rPr>
              <a:t> </a:t>
            </a:r>
            <a:r>
              <a:rPr lang="nl-NL" b="1" dirty="0" err="1">
                <a:sym typeface="Wingdings" panose="05000000000000000000" pitchFamily="2" charset="2"/>
              </a:rPr>
              <a:t>shelf</a:t>
            </a:r>
            <a:r>
              <a:rPr lang="nl-NL" b="1" dirty="0">
                <a:sym typeface="Wingdings" panose="05000000000000000000" pitchFamily="2" charset="2"/>
              </a:rPr>
              <a:t> has </a:t>
            </a:r>
            <a:r>
              <a:rPr lang="nl-NL" b="1" dirty="0" err="1">
                <a:sym typeface="Wingdings" panose="05000000000000000000" pitchFamily="2" charset="2"/>
              </a:rPr>
              <a:t>great</a:t>
            </a:r>
            <a:r>
              <a:rPr lang="nl-NL" b="1" dirty="0">
                <a:sym typeface="Wingdings" panose="05000000000000000000" pitchFamily="2" charset="2"/>
              </a:rPr>
              <a:t> </a:t>
            </a:r>
            <a:r>
              <a:rPr lang="nl-NL" b="1" dirty="0" err="1">
                <a:sym typeface="Wingdings" panose="05000000000000000000" pitchFamily="2" charset="2"/>
              </a:rPr>
              <a:t>correlation</a:t>
            </a:r>
            <a:r>
              <a:rPr lang="nl-NL" b="1" dirty="0">
                <a:sym typeface="Wingdings" panose="05000000000000000000" pitchFamily="2" charset="2"/>
              </a:rPr>
              <a:t>:</a:t>
            </a:r>
            <a:endParaRPr lang="nl-NL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Sea ice, but </a:t>
            </a:r>
            <a:r>
              <a:rPr lang="nl-NL" dirty="0" err="1">
                <a:sym typeface="Wingdings" panose="05000000000000000000" pitchFamily="2" charset="2"/>
              </a:rPr>
              <a:t>also</a:t>
            </a:r>
            <a:r>
              <a:rPr lang="nl-NL" dirty="0">
                <a:sym typeface="Wingdings" panose="05000000000000000000" pitchFamily="2" charset="2"/>
              </a:rPr>
              <a:t> ice </a:t>
            </a:r>
            <a:r>
              <a:rPr lang="nl-NL" dirty="0" err="1">
                <a:sym typeface="Wingdings" panose="05000000000000000000" pitchFamily="2" charset="2"/>
              </a:rPr>
              <a:t>shelve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melt</a:t>
            </a:r>
            <a:r>
              <a:rPr lang="nl-NL" dirty="0">
                <a:sym typeface="Wingdings" panose="05000000000000000000" pitchFamily="2" charset="2"/>
              </a:rPr>
              <a:t> or CDW import?</a:t>
            </a:r>
          </a:p>
          <a:p>
            <a:r>
              <a:rPr lang="nl-NL" dirty="0" err="1">
                <a:sym typeface="Wingdings" panose="05000000000000000000" pitchFamily="2" charset="2"/>
              </a:rPr>
              <a:t>Internal</a:t>
            </a:r>
            <a:r>
              <a:rPr lang="nl-NL" dirty="0">
                <a:sym typeface="Wingdings" panose="05000000000000000000" pitchFamily="2" charset="2"/>
              </a:rPr>
              <a:t> feedback loop?</a:t>
            </a:r>
          </a:p>
          <a:p>
            <a:r>
              <a:rPr lang="nl-NL" dirty="0" err="1">
                <a:sym typeface="Wingdings" panose="05000000000000000000" pitchFamily="2" charset="2"/>
              </a:rPr>
              <a:t>Albans</a:t>
            </a:r>
            <a:r>
              <a:rPr lang="nl-NL" dirty="0">
                <a:sym typeface="Wingdings" panose="05000000000000000000" pitchFamily="2" charset="2"/>
              </a:rPr>
              <a:t> paper?</a:t>
            </a:r>
          </a:p>
          <a:p>
            <a:r>
              <a:rPr lang="nl-NL" dirty="0" err="1">
                <a:sym typeface="Wingdings" panose="05000000000000000000" pitchFamily="2" charset="2"/>
              </a:rPr>
              <a:t>Causality</a:t>
            </a:r>
            <a:r>
              <a:rPr lang="nl-NL" dirty="0">
                <a:sym typeface="Wingdings" panose="05000000000000000000" pitchFamily="2" charset="2"/>
              </a:rPr>
              <a:t> is </a:t>
            </a:r>
            <a:r>
              <a:rPr lang="nl-NL" dirty="0" err="1">
                <a:sym typeface="Wingdings" panose="05000000000000000000" pitchFamily="2" charset="2"/>
              </a:rPr>
              <a:t>unclear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though</a:t>
            </a:r>
            <a:r>
              <a:rPr lang="nl-NL" dirty="0">
                <a:sym typeface="Wingdings" panose="05000000000000000000" pitchFamily="2" charset="2"/>
              </a:rPr>
              <a:t>…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extent</a:t>
            </a:r>
            <a:r>
              <a:rPr lang="nl-NL" dirty="0"/>
              <a:t> is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model….?</a:t>
            </a:r>
          </a:p>
        </p:txBody>
      </p:sp>
    </p:spTree>
    <p:extLst>
      <p:ext uri="{BB962C8B-B14F-4D97-AF65-F5344CB8AC3E}">
        <p14:creationId xmlns:p14="http://schemas.microsoft.com/office/powerpoint/2010/main" val="3877529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, scherm, schermafbeelding&#10;&#10;Automatisch gegenereerde beschrijving">
            <a:extLst>
              <a:ext uri="{FF2B5EF4-FFF2-40B4-BE49-F238E27FC236}">
                <a16:creationId xmlns:a16="http://schemas.microsoft.com/office/drawing/2014/main" id="{4E90C1B3-A7B3-6CBB-6FFA-A4CE5E43F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15" y="175260"/>
            <a:ext cx="9546772" cy="66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78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gekoppeld&#10;&#10;Automatisch gegenereerde beschrijving">
            <a:extLst>
              <a:ext uri="{FF2B5EF4-FFF2-40B4-BE49-F238E27FC236}">
                <a16:creationId xmlns:a16="http://schemas.microsoft.com/office/drawing/2014/main" id="{BD996BF0-2115-378A-FA10-4CF41F032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31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gekoppeld&#10;&#10;Automatisch gegenereerde beschrijving">
            <a:extLst>
              <a:ext uri="{FF2B5EF4-FFF2-40B4-BE49-F238E27FC236}">
                <a16:creationId xmlns:a16="http://schemas.microsoft.com/office/drawing/2014/main" id="{24304BF4-9BC0-9613-7811-174F6CEA4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8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, document&#10;&#10;Automatisch gegenereerde beschrijving">
            <a:extLst>
              <a:ext uri="{FF2B5EF4-FFF2-40B4-BE49-F238E27FC236}">
                <a16:creationId xmlns:a16="http://schemas.microsoft.com/office/drawing/2014/main" id="{53F06EA1-FC01-28CB-6740-1A0A6F959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0"/>
            <a:ext cx="10744199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47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1107A0E-335E-30F6-AC89-AE51D8E79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Pijl: rechts 3">
            <a:extLst>
              <a:ext uri="{FF2B5EF4-FFF2-40B4-BE49-F238E27FC236}">
                <a16:creationId xmlns:a16="http://schemas.microsoft.com/office/drawing/2014/main" id="{8B991B2B-20E6-D6ED-7723-C1FF81A39891}"/>
              </a:ext>
            </a:extLst>
          </p:cNvPr>
          <p:cNvSpPr/>
          <p:nvPr/>
        </p:nvSpPr>
        <p:spPr>
          <a:xfrm>
            <a:off x="609600" y="1447799"/>
            <a:ext cx="1001486" cy="707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988B250-C557-A167-D28C-41DDFB3981C7}"/>
              </a:ext>
            </a:extLst>
          </p:cNvPr>
          <p:cNvSpPr txBox="1"/>
          <p:nvPr/>
        </p:nvSpPr>
        <p:spPr>
          <a:xfrm>
            <a:off x="172843" y="2242457"/>
            <a:ext cx="1875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Correlations</a:t>
            </a:r>
            <a:r>
              <a:rPr lang="nl-NL" dirty="0"/>
              <a:t> drop </a:t>
            </a:r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looking</a:t>
            </a:r>
            <a:r>
              <a:rPr lang="nl-NL" dirty="0"/>
              <a:t> at </a:t>
            </a:r>
          </a:p>
          <a:p>
            <a:r>
              <a:rPr lang="nl-NL" dirty="0" err="1"/>
              <a:t>shorter</a:t>
            </a:r>
            <a:r>
              <a:rPr lang="nl-NL" dirty="0"/>
              <a:t> term data</a:t>
            </a:r>
          </a:p>
        </p:txBody>
      </p:sp>
    </p:spTree>
    <p:extLst>
      <p:ext uri="{BB962C8B-B14F-4D97-AF65-F5344CB8AC3E}">
        <p14:creationId xmlns:p14="http://schemas.microsoft.com/office/powerpoint/2010/main" val="2840417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3F8B95EC-FA76-3AF2-4727-7BB708665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0" y="414746"/>
            <a:ext cx="12112730" cy="6028507"/>
          </a:xfrm>
          <a:prstGeom prst="rect">
            <a:avLst/>
          </a:prstGeom>
        </p:spPr>
      </p:pic>
      <p:sp>
        <p:nvSpPr>
          <p:cNvPr id="9" name="Ovaal 8">
            <a:extLst>
              <a:ext uri="{FF2B5EF4-FFF2-40B4-BE49-F238E27FC236}">
                <a16:creationId xmlns:a16="http://schemas.microsoft.com/office/drawing/2014/main" id="{67712A44-F1D8-D801-1E17-63976ABE0A62}"/>
              </a:ext>
            </a:extLst>
          </p:cNvPr>
          <p:cNvSpPr/>
          <p:nvPr/>
        </p:nvSpPr>
        <p:spPr>
          <a:xfrm>
            <a:off x="8327571" y="1077686"/>
            <a:ext cx="968829" cy="17743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6929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A5770A48-DE17-3EA8-2E19-4D1D7D093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64" y="985561"/>
            <a:ext cx="9998072" cy="488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2446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154</Words>
  <Application>Microsoft Office PowerPoint</Application>
  <PresentationFormat>Breedbeeld</PresentationFormat>
  <Paragraphs>26</Paragraphs>
  <Slides>21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Open Sans</vt:lpstr>
      <vt:lpstr>Open Sans Light</vt:lpstr>
      <vt:lpstr>Kantoorthema</vt:lpstr>
      <vt:lpstr>A grain of salt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Staying afloat</dc:title>
  <dc:creator>Janzing, G.W. (Joren)</dc:creator>
  <cp:lastModifiedBy>Janzing, G.W. (Joren)</cp:lastModifiedBy>
  <cp:revision>13</cp:revision>
  <dcterms:created xsi:type="dcterms:W3CDTF">2022-07-18T10:00:29Z</dcterms:created>
  <dcterms:modified xsi:type="dcterms:W3CDTF">2022-07-20T11:33:49Z</dcterms:modified>
</cp:coreProperties>
</file>